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3" r:id="rId3"/>
    <p:sldId id="257" r:id="rId4"/>
    <p:sldId id="259" r:id="rId5"/>
    <p:sldId id="260" r:id="rId6"/>
    <p:sldId id="261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67AB-8F03-477C-9F95-AF8563EA8C48}" type="datetimeFigureOut">
              <a:rPr lang="pl-PL" smtClean="0"/>
              <a:t>27.06.2021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59B5-EB2F-435C-B500-415FA466A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6B77-132A-4C88-BA93-9905E1FE41CB}" type="datetime1">
              <a:rPr lang="pl-PL" smtClean="0"/>
              <a:t>27.06.2021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35B6-D3CD-4FCC-BA59-99366701C206}" type="datetime1">
              <a:rPr lang="pl-PL" smtClean="0"/>
              <a:t>27.06.2021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72B-10FF-4B44-AA3B-4110331F1209}" type="datetime1">
              <a:rPr lang="pl-PL" smtClean="0"/>
              <a:t>27.06.2021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78A-306D-4354-BC61-ECEFDEF8D3C0}" type="datetime1">
              <a:rPr lang="pl-PL" smtClean="0"/>
              <a:t>27.06.2021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E284-8F8D-4EA6-B0CF-AB0D9F696069}" type="datetime1">
              <a:rPr lang="pl-PL" smtClean="0"/>
              <a:t>27.06.2021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FA-172F-47A4-B99E-4795D00AB2BF}" type="datetime1">
              <a:rPr lang="pl-PL" smtClean="0"/>
              <a:t>27.06.2021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608-EBF3-49A8-9FE9-B7DA62A267CE}" type="datetime1">
              <a:rPr lang="pl-PL" smtClean="0"/>
              <a:t>27.06.2021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D7C9-5D6B-49E8-91D1-26E5D2163507}" type="datetime1">
              <a:rPr lang="pl-PL" smtClean="0"/>
              <a:t>27.06.2021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7AFD-A461-4560-9F9A-F68BA0B23FB4}" type="datetime1">
              <a:rPr lang="pl-PL" smtClean="0"/>
              <a:t>27.06.2021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115A-AC5B-409E-8496-CA9F9DB3AA52}" type="datetime1">
              <a:rPr lang="pl-PL" smtClean="0"/>
              <a:t>27.06.2021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1B8-A69F-467E-B6CA-B6A4494018BE}" type="datetime1">
              <a:rPr lang="pl-PL" smtClean="0"/>
              <a:t>27.06.2021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5FF681-3271-4F50-8B52-431D1FB9E6BA}" type="datetime1">
              <a:rPr lang="pl-PL" smtClean="0"/>
              <a:t>27.06.2021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tomalek.p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406640" cy="3019096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ABC BEZPIECZEŃSTWA FARMAKOLOGICZNEGO SENIORÓW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406640" cy="2232248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6000" b="1" i="1" dirty="0">
                <a:solidFill>
                  <a:srgbClr val="000000"/>
                </a:solidFill>
                <a:latin typeface="Calibri" pitchFamily="34" charset="0"/>
              </a:rPr>
              <a:t>Dziękuję za uwagę!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47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rgbClr val="1F497D"/>
                </a:solidFill>
                <a:effectLst/>
                <a:latin typeface="Calibri" pitchFamily="34" charset="0"/>
              </a:rPr>
              <a:t>NAJCZĘŚCIEJ POPEŁNIANE BŁĘDY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328592"/>
          </a:xfrm>
        </p:spPr>
        <p:txBody>
          <a:bodyPr>
            <a:normAutofit/>
          </a:bodyPr>
          <a:lstStyle/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tx1"/>
                </a:solidFill>
                <a:latin typeface="Calibri"/>
              </a:rPr>
              <a:t>n</a:t>
            </a:r>
            <a:r>
              <a:rPr lang="pl-PL" sz="3200" dirty="0" smtClean="0">
                <a:solidFill>
                  <a:schemeClr val="tx1"/>
                </a:solidFill>
                <a:latin typeface="Calibri"/>
              </a:rPr>
              <a:t>ieprawidłowe warunki </a:t>
            </a:r>
            <a:r>
              <a:rPr lang="pl-PL" sz="3200" dirty="0">
                <a:solidFill>
                  <a:schemeClr val="tx1"/>
                </a:solidFill>
                <a:latin typeface="Calibri"/>
              </a:rPr>
              <a:t>przechowywania </a:t>
            </a:r>
            <a:r>
              <a:rPr lang="pl-PL" sz="3200" dirty="0" smtClean="0">
                <a:solidFill>
                  <a:schemeClr val="tx1"/>
                </a:solidFill>
                <a:latin typeface="Calibri"/>
              </a:rPr>
              <a:t>leków </a:t>
            </a:r>
            <a:r>
              <a:rPr lang="pl-PL" sz="3200" dirty="0">
                <a:solidFill>
                  <a:schemeClr val="tx1"/>
                </a:solidFill>
                <a:latin typeface="Calibri"/>
              </a:rPr>
              <a:t>w domu </a:t>
            </a:r>
            <a:r>
              <a:rPr lang="pl-PL" sz="3200" dirty="0" smtClean="0">
                <a:solidFill>
                  <a:schemeClr val="tx1"/>
                </a:solidFill>
                <a:latin typeface="Calibri"/>
              </a:rPr>
              <a:t>oraz </a:t>
            </a:r>
            <a:r>
              <a:rPr lang="pl-PL" sz="3200" dirty="0">
                <a:solidFill>
                  <a:schemeClr val="tx1"/>
                </a:solidFill>
                <a:latin typeface="Calibri"/>
              </a:rPr>
              <a:t>w </a:t>
            </a:r>
            <a:r>
              <a:rPr lang="pl-PL" sz="3200" dirty="0" smtClean="0">
                <a:solidFill>
                  <a:schemeClr val="tx1"/>
                </a:solidFill>
                <a:latin typeface="Calibri"/>
              </a:rPr>
              <a:t>czasie podróży,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nieprawidłowy </a:t>
            </a: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sposób stosowania 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leków </a:t>
            </a: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lub 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niekorzystne łączenie </a:t>
            </a: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leków z 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produktami </a:t>
            </a: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spożywczymi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,</a:t>
            </a:r>
            <a:endParaRPr lang="pl-PL" sz="3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adużywanie leków 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w związku z </a:t>
            </a: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korzystaniem z 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porad lekarskich u kilku </a:t>
            </a: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specjalistów,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samoleczenie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pl-PL" sz="3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507560" cy="476814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rgbClr val="1F497D"/>
                </a:solidFill>
                <a:effectLst/>
                <a:latin typeface="Calibri" pitchFamily="34" charset="0"/>
              </a:rPr>
              <a:t>PRZECHOWYWANIE LEKÓW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776864" cy="5328592"/>
          </a:xfrm>
        </p:spPr>
        <p:txBody>
          <a:bodyPr>
            <a:noAutofit/>
          </a:bodyPr>
          <a:lstStyle/>
          <a:p>
            <a:r>
              <a:rPr lang="pl-PL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Leków nie należy przechowywać:</a:t>
            </a:r>
            <a:endParaRPr lang="pl-PL" sz="2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370332" indent="-342900" algn="just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parapetach okiennych, gdzie narażone są na działanie promieni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słonecznych, które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mogą powodować </a:t>
            </a:r>
            <a: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  <a:t>zmiany w </a:t>
            </a:r>
            <a:r>
              <a:rPr lang="pl-PL" sz="2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ich składzie chemicznym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,</a:t>
            </a:r>
          </a:p>
          <a:p>
            <a:pPr marL="370332" indent="-342900" algn="just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stolikach lub półkach usytuowanych nad lub przy źródłach ciepła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(np. grzejniki CO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, piece grzewcze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pl-PL" sz="2600" b="1" dirty="0">
                <a:solidFill>
                  <a:srgbClr val="FF0000"/>
                </a:solidFill>
                <a:latin typeface="Calibri" panose="020F0502020204030204" pitchFamily="34" charset="0"/>
              </a:rPr>
              <a:t>Leki wrażliwe na wysoką temperaturę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muszą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być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przechowywane w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temperaturze pomiędzy +4°C a +8°C (lodówka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).  W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czasie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transportu np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. w podróży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leki tego typu powinny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być zabezpieczone przed nagrzaniem przy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zastosowaniu np. opakowania termoizolacyjnego czy termosu.</a:t>
            </a:r>
            <a:endParaRPr lang="pl-PL" sz="2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9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406640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>
                <a:solidFill>
                  <a:srgbClr val="1F497D"/>
                </a:solidFill>
                <a:effectLst/>
                <a:latin typeface="Calibri" pitchFamily="34" charset="0"/>
              </a:rPr>
              <a:t>ZAŻYWANIE LEKÓW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39608" cy="4896544"/>
          </a:xfrm>
        </p:spPr>
        <p:txBody>
          <a:bodyPr>
            <a:normAutofit fontScale="92500" lnSpcReduction="10000"/>
          </a:bodyPr>
          <a:lstStyle/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należy</a:t>
            </a:r>
            <a:r>
              <a:rPr lang="pl-PL" sz="2800" dirty="0" smtClean="0">
                <a:latin typeface="Calibri" panose="020F0502020204030204" pitchFamily="34" charset="0"/>
              </a:rPr>
              <a:t>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zwrócić uwagę na porę </a:t>
            </a:r>
            <a:r>
              <a:rPr lang="pl-PL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dnia, w której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lek jest przyjmowany</a:t>
            </a:r>
            <a:r>
              <a:rPr lang="pl-PL" sz="2800" dirty="0" smtClean="0">
                <a:latin typeface="Calibri" panose="020F0502020204030204" pitchFamily="34" charset="0"/>
              </a:rPr>
              <a:t>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np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. lek powodujący pobudzenie organizmu przyjęty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wieczorem może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utrudnić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zasypianie,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należy zwrócić uwagę,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czy lek ma być przyjmowany przed</a:t>
            </a:r>
            <a:r>
              <a:rPr lang="pl-PL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, w trakcie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czy </a:t>
            </a:r>
            <a:r>
              <a:rPr lang="pl-PL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po jedzeniu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,</a:t>
            </a:r>
            <a:r>
              <a:rPr lang="pl-PL" sz="2800" dirty="0">
                <a:latin typeface="Calibri"/>
              </a:rPr>
              <a:t> </a:t>
            </a:r>
            <a:r>
              <a:rPr lang="pl-PL" sz="2800" dirty="0" smtClean="0">
                <a:solidFill>
                  <a:schemeClr val="tx1"/>
                </a:solidFill>
                <a:latin typeface="Calibri"/>
              </a:rPr>
              <a:t>- generalnie leki najlepiej zażywać </a:t>
            </a:r>
            <a:r>
              <a:rPr lang="pl-PL" sz="2800" dirty="0">
                <a:solidFill>
                  <a:schemeClr val="tx1"/>
                </a:solidFill>
                <a:latin typeface="Calibri"/>
              </a:rPr>
              <a:t>1 - 2 godz. przed lub po </a:t>
            </a:r>
            <a:r>
              <a:rPr lang="pl-PL" sz="2800" dirty="0" smtClean="0">
                <a:solidFill>
                  <a:schemeClr val="tx1"/>
                </a:solidFill>
                <a:latin typeface="Calibri"/>
              </a:rPr>
              <a:t>posiłku, chyba</a:t>
            </a:r>
            <a:r>
              <a:rPr lang="pl-PL" sz="2800" dirty="0">
                <a:solidFill>
                  <a:schemeClr val="tx1"/>
                </a:solidFill>
                <a:latin typeface="Calibri"/>
              </a:rPr>
              <a:t>, że lekarz </a:t>
            </a:r>
            <a:r>
              <a:rPr lang="pl-PL" sz="2800" dirty="0" smtClean="0">
                <a:solidFill>
                  <a:schemeClr val="tx1"/>
                </a:solidFill>
                <a:latin typeface="Calibri"/>
              </a:rPr>
              <a:t>zaleci inaczej,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  <a:latin typeface="Calibri"/>
              </a:rPr>
              <a:t>należy uważać na możliwe </a:t>
            </a:r>
            <a:r>
              <a:rPr lang="pl-PL" sz="2800" b="1" dirty="0" smtClean="0">
                <a:solidFill>
                  <a:srgbClr val="FF0000"/>
                </a:solidFill>
                <a:latin typeface="Calibri"/>
              </a:rPr>
              <a:t>interakcje leków z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niektórymi produktami spożywczymi </a:t>
            </a:r>
            <a:r>
              <a:rPr lang="pl-PL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pl-PL" sz="2800" dirty="0" smtClean="0">
                <a:solidFill>
                  <a:schemeClr val="tx1"/>
                </a:solidFill>
                <a:latin typeface="Calibri"/>
              </a:rPr>
              <a:t>wiele powikłań leczenia farmakologicznego związanych jest </a:t>
            </a:r>
            <a:r>
              <a:rPr lang="pl-PL" sz="2800" dirty="0">
                <a:solidFill>
                  <a:schemeClr val="tx1"/>
                </a:solidFill>
                <a:latin typeface="Calibri"/>
              </a:rPr>
              <a:t>z niekorzystnym </a:t>
            </a:r>
            <a:r>
              <a:rPr lang="pl-PL" sz="2800" dirty="0" smtClean="0">
                <a:solidFill>
                  <a:schemeClr val="tx1"/>
                </a:solidFill>
                <a:latin typeface="Calibri"/>
              </a:rPr>
              <a:t>działaniem żywności </a:t>
            </a:r>
            <a:r>
              <a:rPr lang="pl-PL" sz="2800" dirty="0">
                <a:solidFill>
                  <a:schemeClr val="tx1"/>
                </a:solidFill>
                <a:latin typeface="Calibri"/>
              </a:rPr>
              <a:t>na wchłanianie, </a:t>
            </a:r>
            <a:r>
              <a:rPr lang="pl-PL" sz="2800" dirty="0" smtClean="0">
                <a:solidFill>
                  <a:schemeClr val="tx1"/>
                </a:solidFill>
                <a:latin typeface="Calibri"/>
              </a:rPr>
              <a:t>metabolizm i </a:t>
            </a:r>
            <a:r>
              <a:rPr lang="pl-PL" sz="2800" dirty="0">
                <a:solidFill>
                  <a:schemeClr val="tx1"/>
                </a:solidFill>
                <a:latin typeface="Calibri"/>
              </a:rPr>
              <a:t>wydalanie leków z organizmu.</a:t>
            </a:r>
            <a:endParaRPr lang="pl-PL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7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406640" cy="620830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4400" b="1" dirty="0">
                <a:solidFill>
                  <a:srgbClr val="1F497D"/>
                </a:solidFill>
                <a:effectLst/>
                <a:latin typeface="Calibri" pitchFamily="34" charset="0"/>
              </a:rPr>
              <a:t>PRZYKŁAD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826845"/>
            <a:ext cx="7848872" cy="5688632"/>
          </a:xfrm>
        </p:spPr>
        <p:txBody>
          <a:bodyPr>
            <a:noAutofit/>
          </a:bodyPr>
          <a:lstStyle/>
          <a:p>
            <a:pPr algn="just"/>
            <a:r>
              <a:rPr lang="pl-PL" sz="3000" i="1" dirty="0">
                <a:solidFill>
                  <a:schemeClr val="tx1"/>
                </a:solidFill>
                <a:latin typeface="Calibri"/>
              </a:rPr>
              <a:t>S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kładniki </a:t>
            </a:r>
            <a:r>
              <a:rPr lang="pl-PL" sz="3000" b="1" i="1" dirty="0">
                <a:solidFill>
                  <a:srgbClr val="FF0000"/>
                </a:solidFill>
                <a:latin typeface="Calibri"/>
              </a:rPr>
              <a:t>soku </a:t>
            </a:r>
            <a:r>
              <a:rPr lang="pl-PL" sz="3000" b="1" i="1" dirty="0" smtClean="0">
                <a:solidFill>
                  <a:srgbClr val="FF0000"/>
                </a:solidFill>
                <a:latin typeface="Calibri"/>
              </a:rPr>
              <a:t>grejpfrutowego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spowalniają metabolizm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wielu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lekarstw, co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może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skutkować niebezpiecznym podniesieniem się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poziomu leku w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organizmie. Do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takich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medykamentów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należą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m.in. preparaty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kardiologiczne,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leki obniżające poziom cholesterolu,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leki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onkologiczne.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Skutkiem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niekorzystnego działania soku grejpfrutowego w tej sytuacji może być np. krwawienia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z żołądka, zaburzenia rytmu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serca, zakłócenia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oddechowe,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uszkodzenia nerek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a </a:t>
            </a:r>
            <a:r>
              <a:rPr lang="pl-PL" sz="3000" i="1" dirty="0" smtClean="0">
                <a:solidFill>
                  <a:schemeClr val="tx1"/>
                </a:solidFill>
                <a:latin typeface="Calibri"/>
              </a:rPr>
              <a:t>w skrajnych przypadkach nawet </a:t>
            </a:r>
            <a:r>
              <a:rPr lang="pl-PL" sz="3000" i="1" dirty="0">
                <a:solidFill>
                  <a:schemeClr val="tx1"/>
                </a:solidFill>
                <a:latin typeface="Calibri"/>
              </a:rPr>
              <a:t>zgon.</a:t>
            </a:r>
            <a:endParaRPr lang="pl-PL" sz="3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406640" cy="69283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rgbClr val="1F497D"/>
                </a:solidFill>
                <a:effectLst/>
                <a:latin typeface="Calibri" pitchFamily="34" charset="0"/>
              </a:rPr>
              <a:t>ZAŻYWANIE LEKÓW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938472"/>
            <a:ext cx="7992888" cy="5472608"/>
          </a:xfrm>
        </p:spPr>
        <p:txBody>
          <a:bodyPr>
            <a:normAutofit fontScale="92500"/>
          </a:bodyPr>
          <a:lstStyle/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Georgia" pitchFamily="18" charset="0"/>
              <a:buChar char="•"/>
              <a:defRPr/>
            </a:pPr>
            <a:r>
              <a:rPr lang="pl-PL" alt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z</a:t>
            </a:r>
            <a:r>
              <a:rPr lang="pl-PL" alt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ażywając leki należy popijać je wodą,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Georgia" pitchFamily="18" charset="0"/>
              <a:buChar char="•"/>
              <a:defRPr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nie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powinno stosować się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gorących napojów do rozpuszczenia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leku,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Georgia" pitchFamily="18" charset="0"/>
              <a:buChar char="•"/>
              <a:defRPr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ie należy przyjmować preparatów witaminowo -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mineralnych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tym samym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czasie, co leki,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Georgia" pitchFamily="18" charset="0"/>
              <a:buChar char="•"/>
              <a:defRPr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igdy nie wolno łączyć zażywania leków ze spożywaniem  napojów alkoholowych,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Georgia" pitchFamily="18" charset="0"/>
              <a:buChar char="•"/>
              <a:defRPr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igdy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nie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należy kupować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leków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poza apteką (np. na targu, giełdzie)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nawet, jeśli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maja atrakcyjną cenę (nigdy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nie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możemy być pewni, czy jest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to ten sam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lek),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Georgia" pitchFamily="18" charset="0"/>
              <a:buChar char="•"/>
              <a:defRPr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j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eżeli cena zaleconego przez lekarza leku jest wysoka  warto  zapytać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farmaceutę o jego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tańszy odpowiednik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149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406640" cy="69283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rgbClr val="1F497D"/>
                </a:solidFill>
                <a:effectLst/>
                <a:latin typeface="Calibri" pitchFamily="34" charset="0"/>
              </a:rPr>
              <a:t>POLIPRAGMAZJA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066869"/>
            <a:ext cx="7848872" cy="5472608"/>
          </a:xfrm>
        </p:spPr>
        <p:txBody>
          <a:bodyPr>
            <a:normAutofit/>
          </a:bodyPr>
          <a:lstStyle/>
          <a:p>
            <a:pPr marL="109537" lvl="0" algn="just" eaLnBrk="0" fontAlgn="base" hangingPunct="0">
              <a:spcBef>
                <a:spcPts val="300"/>
              </a:spcBef>
              <a:spcAft>
                <a:spcPct val="0"/>
              </a:spcAft>
              <a:buSzTx/>
              <a:defRPr/>
            </a:pPr>
            <a:r>
              <a:rPr lang="pl-PL" sz="3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Polipragmazja</a:t>
            </a: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 – </a:t>
            </a: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to termin </a:t>
            </a: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medyczny określający sytuację, w której chory przyjmuje więcej niż kilka leków jednocześnie. Jest to jeden z częstszych błędów w leczeniu, prowadzący m.in. do znacznego zwiększenia występowania niezamierzonych </a:t>
            </a: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interakcji lek – lek </a:t>
            </a: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lub </a:t>
            </a: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lek – pożywienie</a:t>
            </a: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endParaRPr lang="pl-PL" sz="3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7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406640" cy="69283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rgbClr val="1F497D"/>
                </a:solidFill>
                <a:effectLst/>
                <a:latin typeface="Calibri" pitchFamily="34" charset="0"/>
              </a:rPr>
              <a:t>POLIPRAGMAZJA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057725"/>
            <a:ext cx="7956884" cy="5472608"/>
          </a:xfrm>
        </p:spPr>
        <p:txBody>
          <a:bodyPr>
            <a:normAutofit lnSpcReduction="10000"/>
          </a:bodyPr>
          <a:lstStyle/>
          <a:p>
            <a:pPr marL="109537" lvl="0" algn="just" eaLnBrk="0" fontAlgn="base" hangingPunct="0">
              <a:spcBef>
                <a:spcPts val="300"/>
              </a:spcBef>
              <a:spcAft>
                <a:spcPct val="0"/>
              </a:spcAft>
              <a:buSzTx/>
              <a:defRPr/>
            </a:pP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Aby tych niekorzystnych skutków uniknąć </a:t>
            </a:r>
            <a:r>
              <a:rPr lang="pl-PL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zaleca się:</a:t>
            </a:r>
          </a:p>
          <a:p>
            <a:pPr marL="681037" lvl="0" indent="-571500" algn="just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ś</a:t>
            </a: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cisłe konsultowanie z lekarzem sytuacji, w których konieczne jest łączne zażywanie różnych leków,</a:t>
            </a:r>
          </a:p>
          <a:p>
            <a:pPr marL="681037" lvl="0" indent="-571500" algn="just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w</a:t>
            </a: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przypadku leków kupowanych </a:t>
            </a: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bez recepty w aptece </a:t>
            </a: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skonsultowanie z farmaceutą, czy i z jakimi lekami można kupowany specyfik bezpiecznie łączyć.</a:t>
            </a:r>
            <a:endParaRPr lang="pl-PL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2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406640" cy="69283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1F497D"/>
                </a:solidFill>
                <a:effectLst/>
                <a:latin typeface="Calibri" pitchFamily="34" charset="0"/>
              </a:rPr>
              <a:t>WARTO WIEDZIEĆ 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956884" cy="5472608"/>
          </a:xfrm>
        </p:spPr>
        <p:txBody>
          <a:bodyPr>
            <a:normAutofit fontScale="92500"/>
          </a:bodyPr>
          <a:lstStyle/>
          <a:p>
            <a:pPr marL="681037" lvl="0" indent="-571500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stronie internetowej</a:t>
            </a:r>
            <a:endParaRPr lang="pl-PL" sz="3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9537" lvl="0" algn="ctr" eaLnBrk="0" fontAlgn="base" hangingPunct="0">
              <a:spcBef>
                <a:spcPts val="300"/>
              </a:spcBef>
              <a:spcAft>
                <a:spcPct val="0"/>
              </a:spcAft>
              <a:buSzTx/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www.ktomalek.pl</a:t>
            </a:r>
            <a:endParaRPr lang="pl-PL" sz="4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9537" lvl="0" algn="just" eaLnBrk="0" fontAlgn="base" hangingPunct="0">
              <a:spcBef>
                <a:spcPts val="300"/>
              </a:spcBef>
              <a:spcAft>
                <a:spcPct val="0"/>
              </a:spcAft>
              <a:buSzTx/>
              <a:defRPr/>
            </a:pP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ożna w prosty, szybki i bezpieczny sposób sprawdzić, która najbliższa apteka dysponuje interesującym nas lekiem. Ww. aplikację </a:t>
            </a:r>
            <a:r>
              <a:rPr lang="pl-PL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można również zainstalować na smartfonie.</a:t>
            </a:r>
          </a:p>
          <a:p>
            <a:pPr marL="681037" lvl="0" indent="-571500" algn="just" eaLnBrk="0" fontAlgn="base" hangingPunct="0">
              <a:spcBef>
                <a:spcPts val="30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pl-PL" sz="3600" dirty="0">
                <a:solidFill>
                  <a:schemeClr val="tx1"/>
                </a:solidFill>
                <a:latin typeface="Calibri" panose="020F0502020204030204" pitchFamily="34" charset="0"/>
              </a:rPr>
              <a:t>k</a:t>
            </a:r>
            <a:r>
              <a:rPr lang="pl-PL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orzystając z tego narzędzia unikniemy chodzenia „od apteki do apteki” w poszukiwaniu potrzebnego lekarstwa.</a:t>
            </a:r>
            <a:endParaRPr lang="pl-PL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762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247</TotalTime>
  <Words>543</Words>
  <Application>Microsoft Office PowerPoint</Application>
  <PresentationFormat>Pokaz na ekranie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Kierownictwo</vt:lpstr>
      <vt:lpstr>Prezentacja programu PowerPoint</vt:lpstr>
      <vt:lpstr>NAJCZĘŚCIEJ POPEŁNIANE BŁĘDY</vt:lpstr>
      <vt:lpstr>PRZECHOWYWANIE LEKÓW</vt:lpstr>
      <vt:lpstr>ZAŻYWANIE LEKÓW</vt:lpstr>
      <vt:lpstr>PRZYKŁAD</vt:lpstr>
      <vt:lpstr>ZAŻYWANIE LEKÓW</vt:lpstr>
      <vt:lpstr>POLIPRAGMAZJA</vt:lpstr>
      <vt:lpstr>POLIPRAGMAZJA</vt:lpstr>
      <vt:lpstr>WARTO WIEDZIEĆ !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OFSUTW</dc:creator>
  <cp:lastModifiedBy>Dell</cp:lastModifiedBy>
  <cp:revision>19</cp:revision>
  <dcterms:created xsi:type="dcterms:W3CDTF">2019-07-09T12:39:52Z</dcterms:created>
  <dcterms:modified xsi:type="dcterms:W3CDTF">2021-06-27T07:18:24Z</dcterms:modified>
</cp:coreProperties>
</file>